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76" r:id="rId3"/>
    <p:sldId id="260" r:id="rId4"/>
    <p:sldId id="262" r:id="rId5"/>
    <p:sldId id="270" r:id="rId6"/>
    <p:sldId id="271" r:id="rId7"/>
    <p:sldId id="272" r:id="rId8"/>
    <p:sldId id="273" r:id="rId9"/>
    <p:sldId id="274" r:id="rId10"/>
    <p:sldId id="277" r:id="rId11"/>
    <p:sldId id="278" r:id="rId12"/>
    <p:sldId id="279" r:id="rId13"/>
    <p:sldId id="280" r:id="rId14"/>
    <p:sldId id="281" r:id="rId15"/>
    <p:sldId id="282" r:id="rId16"/>
    <p:sldId id="275" r:id="rId17"/>
    <p:sldId id="258" r:id="rId18"/>
  </p:sldIdLst>
  <p:sldSz cx="17559338" cy="9875838"/>
  <p:notesSz cx="6858000" cy="9144000"/>
  <p:defaultTextStyle>
    <a:defPPr>
      <a:defRPr lang="pt-BR"/>
    </a:defPPr>
    <a:lvl1pPr marL="0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4071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68143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2216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36287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0358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04429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788503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72574" algn="l" defTabSz="136814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3" orient="horz" pos="6219">
          <p15:clr>
            <a:srgbClr val="A4A3A4"/>
          </p15:clr>
        </p15:guide>
        <p15:guide id="17">
          <p15:clr>
            <a:srgbClr val="A4A3A4"/>
          </p15:clr>
        </p15:guide>
        <p15:guide id="19" pos="11059">
          <p15:clr>
            <a:srgbClr val="A4A3A4"/>
          </p15:clr>
        </p15:guide>
        <p15:guide id="21" pos="5531" userDrawn="1">
          <p15:clr>
            <a:srgbClr val="A4A3A4"/>
          </p15:clr>
        </p15:guide>
        <p15:guide id="22" orient="horz" pos="31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E6E"/>
    <a:srgbClr val="FFFFFF"/>
    <a:srgbClr val="0C367C"/>
    <a:srgbClr val="002D5D"/>
    <a:srgbClr val="00B2C2"/>
    <a:srgbClr val="00708F"/>
    <a:srgbClr val="ACBFD5"/>
    <a:srgbClr val="E3E3E3"/>
    <a:srgbClr val="0084E8"/>
    <a:srgbClr val="3E6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76" autoAdjust="0"/>
    <p:restoredTop sz="96405" autoAdjust="0"/>
  </p:normalViewPr>
  <p:slideViewPr>
    <p:cSldViewPr snapToGrid="0">
      <p:cViewPr varScale="1">
        <p:scale>
          <a:sx n="51" d="100"/>
          <a:sy n="51" d="100"/>
        </p:scale>
        <p:origin x="108" y="78"/>
      </p:cViewPr>
      <p:guideLst>
        <p:guide orient="horz"/>
        <p:guide orient="horz" pos="6219"/>
        <p:guide/>
        <p:guide pos="11059"/>
        <p:guide pos="5531"/>
        <p:guide orient="horz" pos="31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A187A-9E05-964C-A4CA-3DBC0BC1C857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29E9A-FD1A-9D40-B596-0E8C8B4E63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05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84071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68143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2052216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736287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420358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4104429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788503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472574" algn="l" defTabSz="684071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0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0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3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67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66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10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9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89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98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43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30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46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11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82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22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MonkeyBusiness</a:t>
            </a:r>
          </a:p>
          <a:p>
            <a:r>
              <a:rPr lang="pt-BR" dirty="0"/>
              <a:t>Design em Movimento</a:t>
            </a:r>
          </a:p>
          <a:p>
            <a:r>
              <a:rPr lang="pt-BR" dirty="0" err="1"/>
              <a:t>www.monkeybusiness.com.br</a:t>
            </a:r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29E9A-FD1A-9D40-B596-0E8C8B4E631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32330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57045" cy="987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txStyles>
    <p:titleStyle>
      <a:lvl1pPr algn="ctr" defTabSz="1368143" rtl="0" eaLnBrk="1" latinLnBrk="0" hangingPunct="1">
        <a:spcBef>
          <a:spcPct val="0"/>
        </a:spcBef>
        <a:buNone/>
        <a:defRPr sz="6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3054" indent="-513054" algn="l" defTabSz="1368143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1617" indent="-427544" algn="l" defTabSz="1368143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0180" indent="-342036" algn="l" defTabSz="136814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94251" indent="-342036" algn="l" defTabSz="1368143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078323" indent="-342036" algn="l" defTabSz="1368143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762394" indent="-342036" algn="l" defTabSz="1368143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446467" indent="-342036" algn="l" defTabSz="1368143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130538" indent="-342036" algn="l" defTabSz="1368143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814609" indent="-342036" algn="l" defTabSz="1368143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1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8143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2216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6287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0358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04429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88503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72574" algn="l" defTabSz="136814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e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fif"/><Relationship Id="rId11" Type="http://schemas.openxmlformats.org/officeDocument/2006/relationships/image" Target="../media/image24.jpg"/><Relationship Id="rId5" Type="http://schemas.openxmlformats.org/officeDocument/2006/relationships/image" Target="../media/image18.jfif"/><Relationship Id="rId10" Type="http://schemas.openxmlformats.org/officeDocument/2006/relationships/image" Target="../media/image23.jpg"/><Relationship Id="rId4" Type="http://schemas.openxmlformats.org/officeDocument/2006/relationships/image" Target="../media/image4.png"/><Relationship Id="rId9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7559338" cy="987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290285" cy="987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 rot="5400000">
            <a:off x="8634527" y="-8656857"/>
            <a:ext cx="290285" cy="176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7269053" y="0"/>
            <a:ext cx="290285" cy="987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 rot="5400000">
            <a:off x="7236704" y="-469127"/>
            <a:ext cx="3085931" cy="176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3" y="261881"/>
            <a:ext cx="16203933" cy="7292331"/>
          </a:xfrm>
          <a:prstGeom prst="rect">
            <a:avLst/>
          </a:prstGeom>
          <a:ln>
            <a:noFill/>
          </a:ln>
        </p:spPr>
      </p:pic>
      <p:sp>
        <p:nvSpPr>
          <p:cNvPr id="16" name="CaixaDeTexto 15"/>
          <p:cNvSpPr txBox="1"/>
          <p:nvPr/>
        </p:nvSpPr>
        <p:spPr>
          <a:xfrm>
            <a:off x="13715331" y="8247433"/>
            <a:ext cx="34099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ROMILDO GONÇALVES</a:t>
            </a:r>
          </a:p>
          <a:p>
            <a:pPr algn="r"/>
            <a:r>
              <a:rPr lang="pt-B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GESTOR CADÚNICO / PAB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2798064" y="3677786"/>
            <a:ext cx="1188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1447611" y="3888636"/>
            <a:ext cx="1466411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CADASTRO ÚNICO </a:t>
            </a:r>
            <a:r>
              <a:rPr lang="pt-BR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PARA PROGRAMAS SOCIAIS</a:t>
            </a:r>
            <a:endParaRPr lang="pt-BR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169761" y="3512686"/>
            <a:ext cx="387350" cy="330200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1463039" y="4719633"/>
            <a:ext cx="14648689" cy="76944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 COTIDIANO DO MUNICÍPIO DE </a:t>
            </a:r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MONTADAS</a:t>
            </a:r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2798064" y="5981531"/>
            <a:ext cx="1188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169761" y="5816431"/>
            <a:ext cx="387350" cy="3302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BEBCAF6B-2137-4928-AF0A-3E2F0ADF2432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522F090-153C-4818-976C-B5801559D06B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9D102B8-C23F-41F1-A8C9-CDF416C5DBAB}"/>
              </a:ext>
            </a:extLst>
          </p:cNvPr>
          <p:cNvSpPr txBox="1"/>
          <p:nvPr/>
        </p:nvSpPr>
        <p:spPr>
          <a:xfrm>
            <a:off x="1700601" y="7752911"/>
            <a:ext cx="4443667" cy="1848896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C49876D-3330-4401-B81D-2545D70C63AE}"/>
              </a:ext>
            </a:extLst>
          </p:cNvPr>
          <p:cNvSpPr txBox="1"/>
          <p:nvPr/>
        </p:nvSpPr>
        <p:spPr>
          <a:xfrm>
            <a:off x="10178032" y="8253360"/>
            <a:ext cx="24193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ROMERO MARTINS</a:t>
            </a:r>
          </a:p>
          <a:p>
            <a:pPr algn="r"/>
            <a:r>
              <a:rPr lang="pt-B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SECRETÁRIO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7DD60E-3272-47A8-B1B3-65F154DB879C}"/>
              </a:ext>
            </a:extLst>
          </p:cNvPr>
          <p:cNvSpPr txBox="1"/>
          <p:nvPr/>
        </p:nvSpPr>
        <p:spPr>
          <a:xfrm>
            <a:off x="6881596" y="8273109"/>
            <a:ext cx="2319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JONAS DE SOUZA</a:t>
            </a:r>
          </a:p>
          <a:p>
            <a:pPr algn="r"/>
            <a:r>
              <a:rPr lang="pt-B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PREFEITO</a:t>
            </a:r>
          </a:p>
        </p:txBody>
      </p:sp>
    </p:spTree>
    <p:extLst>
      <p:ext uri="{BB962C8B-B14F-4D97-AF65-F5344CB8AC3E}">
        <p14:creationId xmlns:p14="http://schemas.microsoft.com/office/powerpoint/2010/main" val="26574319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26553E-6 2.60248E-6 L -3.26553E-6 -0.01624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2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8535 1.84054E-6 L 2.03146E-6 1.84054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02861E-6 L -0.02532 -2.02861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8535 -4.03472E-7 L 2.03146E-6 -4.03472E-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56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26553E-6 2.60248E-6 L -3.26553E-6 -0.01624 " pathEditMode="relative" rAng="0" ptsTypes="AA">
                                      <p:cBhvr>
                                        <p:cTn id="71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2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26553E-6 2.60248E-6 L -3.26553E-6 -0.01624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6" grpId="0"/>
      <p:bldP spid="16" grpId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5" grpId="0"/>
      <p:bldP spid="25" grpId="1"/>
      <p:bldP spid="26" grpId="0"/>
      <p:bldP spid="2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tângulo 73">
            <a:extLst>
              <a:ext uri="{FF2B5EF4-FFF2-40B4-BE49-F238E27FC236}">
                <a16:creationId xmlns:a16="http://schemas.microsoft.com/office/drawing/2014/main" id="{9544D48B-D32C-482A-AD94-EF1895E15587}"/>
              </a:ext>
            </a:extLst>
          </p:cNvPr>
          <p:cNvSpPr/>
          <p:nvPr/>
        </p:nvSpPr>
        <p:spPr>
          <a:xfrm>
            <a:off x="10305642" y="2493704"/>
            <a:ext cx="2894838" cy="141503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 reto 15"/>
          <p:cNvCxnSpPr>
            <a:cxnSpLocks/>
          </p:cNvCxnSpPr>
          <p:nvPr/>
        </p:nvCxnSpPr>
        <p:spPr>
          <a:xfrm>
            <a:off x="1598900" y="2235556"/>
            <a:ext cx="74535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213149" y="2070456"/>
            <a:ext cx="387350" cy="330200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1959404" y="2483206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1393890" y="1403846"/>
            <a:ext cx="7863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002060"/>
                </a:solidFill>
                <a:latin typeface="Century Gothic" panose="020B0502020202020204" pitchFamily="34" charset="0"/>
              </a:rPr>
              <a:t>POPULAÇÃO ESTIMADA 2021</a:t>
            </a:r>
            <a:endParaRPr lang="pt-BR" sz="4000" dirty="0">
              <a:solidFill>
                <a:srgbClr val="002060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336150" y="2551692"/>
            <a:ext cx="41413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5.806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pessoas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FD1CA2E5-E324-484E-BC60-AC1614F721DD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5232F084-03BD-46C9-A747-B2F7DFF0C056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9985888C-3A4D-4848-B763-07C1F4C09CC1}"/>
              </a:ext>
            </a:extLst>
          </p:cNvPr>
          <p:cNvCxnSpPr>
            <a:cxnSpLocks/>
          </p:cNvCxnSpPr>
          <p:nvPr/>
        </p:nvCxnSpPr>
        <p:spPr>
          <a:xfrm>
            <a:off x="10186597" y="2235556"/>
            <a:ext cx="63194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Imagem 70">
            <a:extLst>
              <a:ext uri="{FF2B5EF4-FFF2-40B4-BE49-F238E27FC236}">
                <a16:creationId xmlns:a16="http://schemas.microsoft.com/office/drawing/2014/main" id="{0018DE98-3533-44A4-AE6C-52051415F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1584695" y="2091140"/>
            <a:ext cx="387350" cy="330200"/>
          </a:xfrm>
          <a:prstGeom prst="rect">
            <a:avLst/>
          </a:prstGeom>
        </p:spPr>
      </p:pic>
      <p:sp>
        <p:nvSpPr>
          <p:cNvPr id="72" name="Retângulo 71">
            <a:extLst>
              <a:ext uri="{FF2B5EF4-FFF2-40B4-BE49-F238E27FC236}">
                <a16:creationId xmlns:a16="http://schemas.microsoft.com/office/drawing/2014/main" id="{AD84D8DB-24A0-4499-BB1D-6468AC20C1E1}"/>
              </a:ext>
            </a:extLst>
          </p:cNvPr>
          <p:cNvSpPr/>
          <p:nvPr/>
        </p:nvSpPr>
        <p:spPr>
          <a:xfrm>
            <a:off x="9682389" y="1420827"/>
            <a:ext cx="5156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002060"/>
                </a:solidFill>
                <a:latin typeface="Century Gothic" panose="020B0502020202020204" pitchFamily="34" charset="0"/>
              </a:rPr>
              <a:t>AREA TERRITORIAL</a:t>
            </a:r>
            <a:endParaRPr lang="pt-BR" sz="4000" dirty="0">
              <a:solidFill>
                <a:srgbClr val="002060"/>
              </a:solidFill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E7D8254F-C272-47AA-A999-B9A5F0489171}"/>
              </a:ext>
            </a:extLst>
          </p:cNvPr>
          <p:cNvSpPr/>
          <p:nvPr/>
        </p:nvSpPr>
        <p:spPr>
          <a:xfrm>
            <a:off x="9682389" y="2548826"/>
            <a:ext cx="41413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31,793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km² 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4550000-33DB-4677-A644-93A3C6151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5085" y="8262445"/>
            <a:ext cx="3083466" cy="128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D6ED7520-A2C6-48F4-92FD-E093AF90C48E}"/>
              </a:ext>
            </a:extLst>
          </p:cNvPr>
          <p:cNvCxnSpPr>
            <a:cxnSpLocks/>
          </p:cNvCxnSpPr>
          <p:nvPr/>
        </p:nvCxnSpPr>
        <p:spPr>
          <a:xfrm>
            <a:off x="1617537" y="5821662"/>
            <a:ext cx="352596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Imagem 77">
            <a:extLst>
              <a:ext uri="{FF2B5EF4-FFF2-40B4-BE49-F238E27FC236}">
                <a16:creationId xmlns:a16="http://schemas.microsoft.com/office/drawing/2014/main" id="{32B9E8C7-6932-4D35-8C2A-1498B5EB9C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231786" y="5656562"/>
            <a:ext cx="387350" cy="330200"/>
          </a:xfrm>
          <a:prstGeom prst="rect">
            <a:avLst/>
          </a:prstGeom>
        </p:spPr>
      </p:pic>
      <p:sp>
        <p:nvSpPr>
          <p:cNvPr id="79" name="Retângulo 78">
            <a:extLst>
              <a:ext uri="{FF2B5EF4-FFF2-40B4-BE49-F238E27FC236}">
                <a16:creationId xmlns:a16="http://schemas.microsoft.com/office/drawing/2014/main" id="{CE651F7D-74DA-435C-A2CF-75D0DE29CAC3}"/>
              </a:ext>
            </a:extLst>
          </p:cNvPr>
          <p:cNvSpPr/>
          <p:nvPr/>
        </p:nvSpPr>
        <p:spPr>
          <a:xfrm>
            <a:off x="1978041" y="6069312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9CE308A1-BEAC-4B87-A470-98B2FBF8D86A}"/>
              </a:ext>
            </a:extLst>
          </p:cNvPr>
          <p:cNvSpPr/>
          <p:nvPr/>
        </p:nvSpPr>
        <p:spPr>
          <a:xfrm>
            <a:off x="1412527" y="4989952"/>
            <a:ext cx="7863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002060"/>
                </a:solidFill>
                <a:latin typeface="Century Gothic" panose="020B0502020202020204" pitchFamily="34" charset="0"/>
              </a:rPr>
              <a:t>PORTE</a:t>
            </a:r>
            <a:endParaRPr lang="pt-BR" sz="4000" dirty="0">
              <a:solidFill>
                <a:srgbClr val="002060"/>
              </a:solidFill>
            </a:endParaRP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A893C7D5-E225-4CF9-A77E-CAD6D72DF9E7}"/>
              </a:ext>
            </a:extLst>
          </p:cNvPr>
          <p:cNvSpPr/>
          <p:nvPr/>
        </p:nvSpPr>
        <p:spPr>
          <a:xfrm>
            <a:off x="1336150" y="6382581"/>
            <a:ext cx="41413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PORTE I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592018F3-DE6F-4D37-B265-89D53B9025E5}"/>
              </a:ext>
            </a:extLst>
          </p:cNvPr>
          <p:cNvSpPr/>
          <p:nvPr/>
        </p:nvSpPr>
        <p:spPr>
          <a:xfrm>
            <a:off x="6692138" y="5218848"/>
            <a:ext cx="6799103" cy="388748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855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-0.05305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-0.05305 " pathEditMode="relative" rAng="0" ptsTypes="AA">
                                      <p:cBhvr>
                                        <p:cTn id="55" dur="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60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78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-0.05305 " pathEditMode="relative" rAng="0" ptsTypes="AA">
                                      <p:cBhvr>
                                        <p:cTn id="83" dur="50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88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19" grpId="0" animBg="1"/>
      <p:bldP spid="19" grpId="1" animBg="1"/>
      <p:bldP spid="21" grpId="0"/>
      <p:bldP spid="21" grpId="1"/>
      <p:bldP spid="22" grpId="0"/>
      <p:bldP spid="22" grpId="1"/>
      <p:bldP spid="66" grpId="0" animBg="1"/>
      <p:bldP spid="66" grpId="1" animBg="1"/>
      <p:bldP spid="67" grpId="0" animBg="1"/>
      <p:bldP spid="67" grpId="1" animBg="1"/>
      <p:bldP spid="72" grpId="0"/>
      <p:bldP spid="72" grpId="1"/>
      <p:bldP spid="73" grpId="0"/>
      <p:bldP spid="73" grpId="1"/>
      <p:bldP spid="79" grpId="0" animBg="1"/>
      <p:bldP spid="79" grpId="1" animBg="1"/>
      <p:bldP spid="80" grpId="0"/>
      <p:bldP spid="80" grpId="1"/>
      <p:bldP spid="81" grpId="0"/>
      <p:bldP spid="81" grpId="1"/>
      <p:bldP spid="82" grpId="0" animBg="1"/>
      <p:bldP spid="8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247900" y="2028486"/>
            <a:ext cx="128587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1036219" y="844548"/>
            <a:ext cx="154869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CADASTRO ÚNICO </a:t>
            </a:r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AUXÍLIO BRASIL</a:t>
            </a:r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EM 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MONTADAS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585994" y="1866561"/>
            <a:ext cx="387350" cy="330200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1036219" y="2381428"/>
            <a:ext cx="5000498" cy="1230358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534912" y="2381428"/>
            <a:ext cx="5000498" cy="1230358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11849290" y="2381428"/>
            <a:ext cx="5000498" cy="1230358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1534414" y="2708892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TAC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6960443" y="2753480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SAÚDE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12332052" y="2708892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EDUCAÇÃO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6C44B52-F4D2-4CE5-A8F1-1C0FC07AE5E6}"/>
              </a:ext>
            </a:extLst>
          </p:cNvPr>
          <p:cNvSpPr/>
          <p:nvPr/>
        </p:nvSpPr>
        <p:spPr>
          <a:xfrm>
            <a:off x="1104838" y="3901755"/>
            <a:ext cx="5000498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B74F69E4-8BD9-4A38-95C8-F0D75A38A6DB}"/>
              </a:ext>
            </a:extLst>
          </p:cNvPr>
          <p:cNvSpPr/>
          <p:nvPr/>
        </p:nvSpPr>
        <p:spPr>
          <a:xfrm>
            <a:off x="1104838" y="6829329"/>
            <a:ext cx="4989252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EC87015-3088-47C3-B0DE-20C0F35E4EE8}"/>
              </a:ext>
            </a:extLst>
          </p:cNvPr>
          <p:cNvSpPr/>
          <p:nvPr/>
        </p:nvSpPr>
        <p:spPr>
          <a:xfrm>
            <a:off x="1104838" y="5396118"/>
            <a:ext cx="5000498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8D9551C-FF60-44D9-83FE-01C59D259AF5}"/>
              </a:ext>
            </a:extLst>
          </p:cNvPr>
          <p:cNvSpPr/>
          <p:nvPr/>
        </p:nvSpPr>
        <p:spPr>
          <a:xfrm>
            <a:off x="1534414" y="3927050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89,99%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09C95E9-3A59-4BE1-A690-7D55B9DE832E}"/>
              </a:ext>
            </a:extLst>
          </p:cNvPr>
          <p:cNvSpPr/>
          <p:nvPr/>
        </p:nvSpPr>
        <p:spPr>
          <a:xfrm>
            <a:off x="1534414" y="5418968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1983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E2C55D4-EBE7-440E-B1F1-AEDA46886618}"/>
              </a:ext>
            </a:extLst>
          </p:cNvPr>
          <p:cNvSpPr/>
          <p:nvPr/>
        </p:nvSpPr>
        <p:spPr>
          <a:xfrm>
            <a:off x="1528791" y="6912299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1578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C20825FF-8186-4BFE-94E1-1870DA06B53A}"/>
              </a:ext>
            </a:extLst>
          </p:cNvPr>
          <p:cNvSpPr/>
          <p:nvPr/>
        </p:nvSpPr>
        <p:spPr>
          <a:xfrm>
            <a:off x="1341024" y="4539325"/>
            <a:ext cx="452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TAXA NACIONAL 76,24%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21CA543E-5E8B-44BD-8BFF-EC86C1105864}"/>
              </a:ext>
            </a:extLst>
          </p:cNvPr>
          <p:cNvSpPr/>
          <p:nvPr/>
        </p:nvSpPr>
        <p:spPr>
          <a:xfrm>
            <a:off x="1534414" y="6018215"/>
            <a:ext cx="4141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INSCRITOS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0340D747-8187-4A43-8F0A-57FBBACA0DB3}"/>
              </a:ext>
            </a:extLst>
          </p:cNvPr>
          <p:cNvSpPr/>
          <p:nvPr/>
        </p:nvSpPr>
        <p:spPr>
          <a:xfrm>
            <a:off x="1528791" y="7531624"/>
            <a:ext cx="4141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ATUALIZADOS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E62C8BAA-9C85-4249-98C9-B6AC493C92BC}"/>
              </a:ext>
            </a:extLst>
          </p:cNvPr>
          <p:cNvSpPr/>
          <p:nvPr/>
        </p:nvSpPr>
        <p:spPr>
          <a:xfrm>
            <a:off x="1116084" y="8331809"/>
            <a:ext cx="4989252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17AC7CD-3185-4A9D-BC70-01A9D48AA825}"/>
              </a:ext>
            </a:extLst>
          </p:cNvPr>
          <p:cNvSpPr/>
          <p:nvPr/>
        </p:nvSpPr>
        <p:spPr>
          <a:xfrm>
            <a:off x="1540037" y="8414779"/>
            <a:ext cx="41413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1265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019AB786-0D4A-48C7-BB66-C6E4DD1F757E}"/>
              </a:ext>
            </a:extLst>
          </p:cNvPr>
          <p:cNvSpPr/>
          <p:nvPr/>
        </p:nvSpPr>
        <p:spPr>
          <a:xfrm>
            <a:off x="1540037" y="9034104"/>
            <a:ext cx="4141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AUXÍLIO BRASIL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8DB1A03-B7F5-45C7-A3B7-04FAFEF0BFD5}"/>
              </a:ext>
            </a:extLst>
          </p:cNvPr>
          <p:cNvSpPr/>
          <p:nvPr/>
        </p:nvSpPr>
        <p:spPr>
          <a:xfrm>
            <a:off x="6534912" y="3919463"/>
            <a:ext cx="5000498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FAB5427B-DD94-4DD6-B7E9-956B902F4266}"/>
              </a:ext>
            </a:extLst>
          </p:cNvPr>
          <p:cNvSpPr/>
          <p:nvPr/>
        </p:nvSpPr>
        <p:spPr>
          <a:xfrm>
            <a:off x="6964488" y="3944758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89,74%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365428-6B67-45F4-BE55-72FECDC04F34}"/>
              </a:ext>
            </a:extLst>
          </p:cNvPr>
          <p:cNvSpPr/>
          <p:nvPr/>
        </p:nvSpPr>
        <p:spPr>
          <a:xfrm>
            <a:off x="6771098" y="4557033"/>
            <a:ext cx="452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TAXA NACIONAL 69,78%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972A3C9-6200-4CE8-931E-D344ABDBECED}"/>
              </a:ext>
            </a:extLst>
          </p:cNvPr>
          <p:cNvSpPr/>
          <p:nvPr/>
        </p:nvSpPr>
        <p:spPr>
          <a:xfrm>
            <a:off x="11861576" y="3919463"/>
            <a:ext cx="5000498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DFE3282-E78C-461F-BBE5-4A89091660DC}"/>
              </a:ext>
            </a:extLst>
          </p:cNvPr>
          <p:cNvSpPr/>
          <p:nvPr/>
        </p:nvSpPr>
        <p:spPr>
          <a:xfrm>
            <a:off x="12291152" y="3944758"/>
            <a:ext cx="4141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98,9%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B48D59F2-71C8-4734-B455-4C36FA0A42AB}"/>
              </a:ext>
            </a:extLst>
          </p:cNvPr>
          <p:cNvSpPr/>
          <p:nvPr/>
        </p:nvSpPr>
        <p:spPr>
          <a:xfrm>
            <a:off x="12097762" y="4557033"/>
            <a:ext cx="452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TAXA NACIONAL 93,1%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39795EBD-ABC3-4141-91CE-EFE726F70D27}"/>
              </a:ext>
            </a:extLst>
          </p:cNvPr>
          <p:cNvSpPr/>
          <p:nvPr/>
        </p:nvSpPr>
        <p:spPr>
          <a:xfrm>
            <a:off x="7486650" y="5887210"/>
            <a:ext cx="8686799" cy="1230358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57F1B61C-9D3B-468D-8B74-A5F37D6C1A57}"/>
              </a:ext>
            </a:extLst>
          </p:cNvPr>
          <p:cNvSpPr/>
          <p:nvPr/>
        </p:nvSpPr>
        <p:spPr>
          <a:xfrm>
            <a:off x="8232166" y="6259262"/>
            <a:ext cx="7194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FATOR DE OPERAÇÃO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B0505BD8-CE92-4F53-8269-497581041625}"/>
              </a:ext>
            </a:extLst>
          </p:cNvPr>
          <p:cNvSpPr/>
          <p:nvPr/>
        </p:nvSpPr>
        <p:spPr>
          <a:xfrm>
            <a:off x="7486650" y="7425245"/>
            <a:ext cx="8686799" cy="1230358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31FCB1B-6E61-4562-B2EE-6A6C5F0A9743}"/>
              </a:ext>
            </a:extLst>
          </p:cNvPr>
          <p:cNvSpPr/>
          <p:nvPr/>
        </p:nvSpPr>
        <p:spPr>
          <a:xfrm>
            <a:off x="8236211" y="7450540"/>
            <a:ext cx="7194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92,1%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77D3AE88-1F84-4873-A45E-3628CCE8DCC3}"/>
              </a:ext>
            </a:extLst>
          </p:cNvPr>
          <p:cNvSpPr/>
          <p:nvPr/>
        </p:nvSpPr>
        <p:spPr>
          <a:xfrm>
            <a:off x="9271348" y="8040424"/>
            <a:ext cx="452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TAXA NACIONAL 78,4%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5A620973-F81E-4CB7-8AEC-75C19E7C7A22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78CC66C3-7BF9-41B6-955D-66C55A2CC551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4550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-0.05305 " pathEditMode="relative" rAng="0" ptsTypes="AA">
                                      <p:cBhvr>
                                        <p:cTn id="37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9.4024E-8 8.88925E-7 L 9.4024E-8 0.05449 " pathEditMode="relative" rAng="0" ptsTypes="AA">
                                      <p:cBhvr>
                                        <p:cTn id="42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9.4024E-8 8.88925E-7 L 9.4024E-8 -0.05305 " pathEditMode="relative" rAng="0" ptsTypes="AA">
                                      <p:cBhvr>
                                        <p:cTn id="47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52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57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62" dur="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72" dur="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77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82" dur="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87" dur="5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97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02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07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112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17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22" dur="5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127" dur="5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32" dur="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37" dur="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0.05449 " pathEditMode="relative" rAng="0" ptsTypes="AA">
                                      <p:cBhvr>
                                        <p:cTn id="142" dur="5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613E-6 8.88925E-7 L -4.79613E-6 -0.05305 " pathEditMode="relative" rAng="0" ptsTypes="AA">
                                      <p:cBhvr>
                                        <p:cTn id="147" dur="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9.4024E-8 8.88925E-7 L -9.4024E-8 0.05449 " pathEditMode="relative" rAng="0" ptsTypes="AA">
                                      <p:cBhvr>
                                        <p:cTn id="152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3715E-7 8.88925E-7 L 3.13715E-7 -0.05305 " pathEditMode="relative" rAng="0" ptsTypes="AA">
                                      <p:cBhvr>
                                        <p:cTn id="162" dur="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167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172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1" grpId="1"/>
      <p:bldP spid="22" grpId="0"/>
      <p:bldP spid="22" grpId="1"/>
      <p:bldP spid="32" grpId="0"/>
      <p:bldP spid="32" grpId="1"/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29" grpId="0"/>
      <p:bldP spid="29" grpId="1"/>
      <p:bldP spid="30" grpId="0"/>
      <p:bldP spid="30" grpId="1"/>
      <p:bldP spid="31" grpId="0"/>
      <p:bldP spid="31" grpId="1"/>
      <p:bldP spid="35" grpId="0"/>
      <p:bldP spid="35" grpId="1"/>
      <p:bldP spid="36" grpId="0"/>
      <p:bldP spid="36" grpId="1"/>
      <p:bldP spid="37" grpId="0"/>
      <p:bldP spid="37" grpId="1"/>
      <p:bldP spid="38" grpId="0" animBg="1"/>
      <p:bldP spid="38" grpId="1" animBg="1"/>
      <p:bldP spid="39" grpId="0"/>
      <p:bldP spid="39" grpId="1"/>
      <p:bldP spid="40" grpId="0"/>
      <p:bldP spid="40" grpId="1"/>
      <p:bldP spid="41" grpId="0" animBg="1"/>
      <p:bldP spid="41" grpId="1" animBg="1"/>
      <p:bldP spid="42" grpId="0"/>
      <p:bldP spid="42" grpId="1"/>
      <p:bldP spid="43" grpId="0"/>
      <p:bldP spid="43" grpId="1"/>
      <p:bldP spid="44" grpId="0" animBg="1"/>
      <p:bldP spid="44" grpId="1" animBg="1"/>
      <p:bldP spid="45" grpId="0"/>
      <p:bldP spid="45" grpId="1"/>
      <p:bldP spid="46" grpId="0"/>
      <p:bldP spid="46" grpId="1"/>
      <p:bldP spid="47" grpId="0" animBg="1"/>
      <p:bldP spid="47" grpId="1" animBg="1"/>
      <p:bldP spid="48" grpId="0"/>
      <p:bldP spid="48" grpId="1"/>
      <p:bldP spid="49" grpId="0" animBg="1"/>
      <p:bldP spid="49" grpId="1" animBg="1"/>
      <p:bldP spid="50" grpId="0"/>
      <p:bldP spid="50" grpId="1"/>
      <p:bldP spid="51" grpId="0"/>
      <p:bldP spid="51" grpId="1"/>
      <p:bldP spid="52" grpId="0" animBg="1"/>
      <p:bldP spid="52" grpId="1" animBg="1"/>
      <p:bldP spid="53" grpId="0" animBg="1"/>
      <p:bldP spid="5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38" y="0"/>
            <a:ext cx="7406878" cy="987583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96502" y="3280770"/>
            <a:ext cx="387350" cy="33020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596572" y="3030372"/>
            <a:ext cx="7274310" cy="83099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FOCO NAS PESSOAS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515436" y="4469498"/>
            <a:ext cx="7355446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TRABALHO INTERSETORIAL  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559166" y="6024591"/>
            <a:ext cx="7311715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ALCANCE DE METAS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96502" y="4787725"/>
            <a:ext cx="387350" cy="330200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96502" y="6274989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89978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88359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421257" y="2170798"/>
            <a:ext cx="69535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2199873" y="1006330"/>
            <a:ext cx="5500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PLANO DE 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4898042" y="2005698"/>
            <a:ext cx="387350" cy="3302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A4973D-18DA-4B6E-9A56-FE24BAFDE158}"/>
              </a:ext>
            </a:extLst>
          </p:cNvPr>
          <p:cNvSpPr txBox="1"/>
          <p:nvPr/>
        </p:nvSpPr>
        <p:spPr>
          <a:xfrm>
            <a:off x="1596572" y="7454641"/>
            <a:ext cx="7274309" cy="83099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AÇÕES PROGRAMADAS  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57D66738-CCDA-4D0F-B604-DD67C043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33908" y="7705039"/>
            <a:ext cx="387350" cy="3302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3183E926-0E64-479C-AD22-06B762AF2D1A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96EA549-D477-4B5A-8818-27799A5DB4C9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21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6.94331E-7 1.04003E-6 L -0.02531 1.04003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decel="10000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0.02043 4.93168E-6 L -6.14773E-8 4.9316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10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6.94331E-7 -1.17666E-6 L -0.02531 -1.17666E-6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7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6.94331E-7 -1.17666E-6 L -0.02531 -1.17666E-6 " pathEditMode="relative" rAng="0" ptsTypes="AA">
                                      <p:cBhvr>
                                        <p:cTn id="65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24" grpId="0" animBg="1"/>
      <p:bldP spid="24" grpId="1" animBg="1"/>
      <p:bldP spid="25" grpId="0" animBg="1"/>
      <p:bldP spid="25" grpId="1" animBg="1"/>
      <p:bldP spid="15" grpId="0"/>
      <p:bldP spid="15" grpId="1"/>
      <p:bldP spid="18" grpId="0" animBg="1"/>
      <p:bldP spid="18" grpId="1" animBg="1"/>
      <p:bldP spid="23" grpId="0" animBg="1"/>
      <p:bldP spid="23" grpId="1" animBg="1"/>
      <p:bldP spid="26" grpId="0" animBg="1"/>
      <p:bldP spid="2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9"/>
          <a:stretch/>
        </p:blipFill>
        <p:spPr>
          <a:xfrm>
            <a:off x="7772400" y="0"/>
            <a:ext cx="9785792" cy="987583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620344" y="7868726"/>
            <a:ext cx="387350" cy="33020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0004879" y="7618327"/>
            <a:ext cx="7274310" cy="83099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FOCO NAS PESSOAS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11366566" y="89978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88359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248832" y="2046678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747108" y="1140765"/>
            <a:ext cx="6442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PLANO DE 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328976" y="1881578"/>
            <a:ext cx="387350" cy="3302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7D66738-CCDA-4D0F-B604-DD67C043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273468" y="2746667"/>
            <a:ext cx="387350" cy="3302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EB04DBD-41E6-444F-AE7C-D983CBF23395}"/>
              </a:ext>
            </a:extLst>
          </p:cNvPr>
          <p:cNvSpPr txBox="1"/>
          <p:nvPr/>
        </p:nvSpPr>
        <p:spPr>
          <a:xfrm>
            <a:off x="1161510" y="3076867"/>
            <a:ext cx="644269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latin typeface="Century Gothic" panose="020B0502020202020204" pitchFamily="34" charset="0"/>
              </a:rPr>
              <a:t>Todo artista tem de ir aonde o povo está, já dizia Milton Nascimento</a:t>
            </a:r>
            <a:r>
              <a:rPr lang="pt-BR" sz="2800" i="1" dirty="0">
                <a:latin typeface="Century Gothic" panose="020B0502020202020204" pitchFamily="34" charset="0"/>
              </a:rPr>
              <a:t>. É desta maneira que o </a:t>
            </a:r>
            <a:r>
              <a:rPr lang="pt-BR" sz="2800" b="1" dirty="0">
                <a:latin typeface="Century Gothic" panose="020B0502020202020204" pitchFamily="34" charset="0"/>
              </a:rPr>
              <a:t>CADASTRO ÚNICO </a:t>
            </a:r>
            <a:r>
              <a:rPr lang="pt-BR" sz="2800" i="1" dirty="0">
                <a:latin typeface="Century Gothic" panose="020B0502020202020204" pitchFamily="34" charset="0"/>
              </a:rPr>
              <a:t>promove </a:t>
            </a:r>
            <a:r>
              <a:rPr lang="pt-BR" sz="2800" b="1" i="1" dirty="0">
                <a:latin typeface="Century Gothic" panose="020B0502020202020204" pitchFamily="34" charset="0"/>
              </a:rPr>
              <a:t>inclusão em Montadas</a:t>
            </a:r>
            <a:r>
              <a:rPr lang="pt-BR" sz="2800" i="1" dirty="0">
                <a:latin typeface="Century Gothic" panose="020B0502020202020204" pitchFamily="34" charset="0"/>
              </a:rPr>
              <a:t>. Através de um trabalho extremamente qualificado e humano, o objetivo é que todas as famílias que apresentem qualquer situação de necessidade ou vulnerabilidade estejam inseridas no Cadastro Único e tenham conhecimento dos seus benefícios, mas também dos seus critérios.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9F910A5-D87D-4AF2-88CA-80571BBFC557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AEB1CE9-EDE5-4F92-98FB-79A6DC91446E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410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6.94331E-7 1.04003E-6 L -0.02531 1.04003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5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/>
      <p:bldP spid="15" grpId="1"/>
      <p:bldP spid="23" grpId="0"/>
      <p:bldP spid="23" grpId="1"/>
      <p:bldP spid="16" grpId="0" animBg="1"/>
      <p:bldP spid="16" grpId="1" animBg="1"/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5" r="15689" b="21963"/>
          <a:stretch/>
        </p:blipFill>
        <p:spPr>
          <a:xfrm>
            <a:off x="0" y="-1"/>
            <a:ext cx="8819516" cy="987583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89978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88359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4304655" y="2146510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1224908" y="1163936"/>
            <a:ext cx="6159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PLANO DE 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5463769" y="2019614"/>
            <a:ext cx="387350" cy="3302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7D66738-CCDA-4D0F-B604-DD67C043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2836912"/>
            <a:ext cx="387350" cy="3302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EB04DBD-41E6-444F-AE7C-D983CBF23395}"/>
              </a:ext>
            </a:extLst>
          </p:cNvPr>
          <p:cNvSpPr txBox="1"/>
          <p:nvPr/>
        </p:nvSpPr>
        <p:spPr>
          <a:xfrm>
            <a:off x="10632453" y="2709624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CRAS </a:t>
            </a:r>
            <a:r>
              <a:rPr lang="pt-BR" sz="3200" i="1" dirty="0">
                <a:latin typeface="Century Gothic" panose="020B0502020202020204" pitchFamily="34" charset="0"/>
              </a:rPr>
              <a:t>/ PAIF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F26C21E-4061-40B5-8E3A-F9ED81EE6D4A}"/>
              </a:ext>
            </a:extLst>
          </p:cNvPr>
          <p:cNvSpPr txBox="1"/>
          <p:nvPr/>
        </p:nvSpPr>
        <p:spPr>
          <a:xfrm>
            <a:off x="1202380" y="8750626"/>
            <a:ext cx="7355446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TRABALHO INTERSETORIAL  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8A9BF43-0C6D-4CB9-873B-CDC116FA9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3984801"/>
            <a:ext cx="387350" cy="3302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84BD4382-C71F-4950-8249-3A77FD779515}"/>
              </a:ext>
            </a:extLst>
          </p:cNvPr>
          <p:cNvSpPr txBox="1"/>
          <p:nvPr/>
        </p:nvSpPr>
        <p:spPr>
          <a:xfrm>
            <a:off x="10632453" y="3857513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COORD. </a:t>
            </a:r>
            <a:r>
              <a:rPr lang="pt-BR" sz="3200" b="1" i="1" dirty="0">
                <a:latin typeface="Century Gothic" panose="020B0502020202020204" pitchFamily="34" charset="0"/>
              </a:rPr>
              <a:t>SAÚDE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5479C3F6-DDCE-49EB-BAB5-7EC8C6B9C3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5131733"/>
            <a:ext cx="387350" cy="330200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AFA251F0-1650-4694-805D-1B067EF2C645}"/>
              </a:ext>
            </a:extLst>
          </p:cNvPr>
          <p:cNvSpPr txBox="1"/>
          <p:nvPr/>
        </p:nvSpPr>
        <p:spPr>
          <a:xfrm>
            <a:off x="10632453" y="5004445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COORD. </a:t>
            </a:r>
            <a:r>
              <a:rPr lang="pt-BR" sz="3200" b="1" i="1" dirty="0">
                <a:latin typeface="Century Gothic" panose="020B0502020202020204" pitchFamily="34" charset="0"/>
              </a:rPr>
              <a:t>EDUCAÇÃO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25CB90E2-7B2B-467C-AA17-C3EC981F43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6410642"/>
            <a:ext cx="387350" cy="33020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F7A61991-0EA5-4295-907A-6E6C5C3F5875}"/>
              </a:ext>
            </a:extLst>
          </p:cNvPr>
          <p:cNvSpPr txBox="1"/>
          <p:nvPr/>
        </p:nvSpPr>
        <p:spPr>
          <a:xfrm>
            <a:off x="10632453" y="6283354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GESTÃO </a:t>
            </a:r>
            <a:r>
              <a:rPr lang="pt-BR" sz="3200" b="1" i="1" dirty="0">
                <a:latin typeface="Century Gothic" panose="020B0502020202020204" pitchFamily="34" charset="0"/>
              </a:rPr>
              <a:t>SEMAS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186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80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85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3" grpId="0"/>
      <p:bldP spid="23" grpId="1"/>
      <p:bldP spid="16" grpId="0" animBg="1"/>
      <p:bldP spid="16" grpId="1" animBg="1"/>
      <p:bldP spid="24" grpId="0"/>
      <p:bldP spid="24" grpId="1"/>
      <p:bldP spid="26" grpId="0"/>
      <p:bldP spid="26" grpId="1"/>
      <p:bldP spid="28" grpId="0"/>
      <p:bldP spid="28" grpId="1"/>
      <p:bldP spid="29" grpId="0" animBg="1"/>
      <p:bldP spid="29" grpId="1" animBg="1"/>
      <p:bldP spid="30" grpId="0" animBg="1"/>
      <p:bldP spid="3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5" r="21460"/>
          <a:stretch/>
        </p:blipFill>
        <p:spPr>
          <a:xfrm>
            <a:off x="0" y="-61693"/>
            <a:ext cx="8761818" cy="987647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89978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88359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4304655" y="2146510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1619321" y="1170307"/>
            <a:ext cx="5500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PLANO DE 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5463769" y="2019614"/>
            <a:ext cx="387350" cy="3302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7D66738-CCDA-4D0F-B604-DD67C043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2836912"/>
            <a:ext cx="387350" cy="3302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EB04DBD-41E6-444F-AE7C-D983CBF23395}"/>
              </a:ext>
            </a:extLst>
          </p:cNvPr>
          <p:cNvSpPr txBox="1"/>
          <p:nvPr/>
        </p:nvSpPr>
        <p:spPr>
          <a:xfrm>
            <a:off x="10632453" y="2709624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RECADASTRAMENTO </a:t>
            </a:r>
            <a:r>
              <a:rPr lang="pt-BR" sz="3200" i="1" dirty="0">
                <a:latin typeface="Century Gothic" panose="020B0502020202020204" pitchFamily="34" charset="0"/>
              </a:rPr>
              <a:t>ANUAL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F26C21E-4061-40B5-8E3A-F9ED81EE6D4A}"/>
              </a:ext>
            </a:extLst>
          </p:cNvPr>
          <p:cNvSpPr txBox="1"/>
          <p:nvPr/>
        </p:nvSpPr>
        <p:spPr>
          <a:xfrm>
            <a:off x="1201672" y="8789788"/>
            <a:ext cx="7355446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ALCANCE DE METAS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8A9BF43-0C6D-4CB9-873B-CDC116FA9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3704500"/>
            <a:ext cx="387350" cy="3302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84BD4382-C71F-4950-8249-3A77FD779515}"/>
              </a:ext>
            </a:extLst>
          </p:cNvPr>
          <p:cNvSpPr txBox="1"/>
          <p:nvPr/>
        </p:nvSpPr>
        <p:spPr>
          <a:xfrm>
            <a:off x="10632453" y="3577212"/>
            <a:ext cx="64426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ACOMPANHAMENTO DAS </a:t>
            </a:r>
            <a:r>
              <a:rPr lang="pt-BR" sz="3200" b="1" i="1" dirty="0">
                <a:latin typeface="Century Gothic" panose="020B0502020202020204" pitchFamily="34" charset="0"/>
              </a:rPr>
              <a:t>CONDICIONALIDADES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5479C3F6-DDCE-49EB-BAB5-7EC8C6B9C3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5082282"/>
            <a:ext cx="387350" cy="330200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AFA251F0-1650-4694-805D-1B067EF2C645}"/>
              </a:ext>
            </a:extLst>
          </p:cNvPr>
          <p:cNvSpPr txBox="1"/>
          <p:nvPr/>
        </p:nvSpPr>
        <p:spPr>
          <a:xfrm>
            <a:off x="10632453" y="4954994"/>
            <a:ext cx="64426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BUSCA ATIVA / </a:t>
            </a:r>
            <a:r>
              <a:rPr lang="pt-BR" sz="3200" b="1" i="1" dirty="0">
                <a:latin typeface="Century Gothic" panose="020B0502020202020204" pitchFamily="34" charset="0"/>
              </a:rPr>
              <a:t>VISITA DOMICILIAR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25CB90E2-7B2B-467C-AA17-C3EC981F43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6387845"/>
            <a:ext cx="387350" cy="33020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F7A61991-0EA5-4295-907A-6E6C5C3F5875}"/>
              </a:ext>
            </a:extLst>
          </p:cNvPr>
          <p:cNvSpPr txBox="1"/>
          <p:nvPr/>
        </p:nvSpPr>
        <p:spPr>
          <a:xfrm>
            <a:off x="10632453" y="6260557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ACOMPANHAMENTO</a:t>
            </a:r>
            <a:r>
              <a:rPr lang="pt-BR" sz="3200" i="1" dirty="0">
                <a:latin typeface="Century Gothic" panose="020B0502020202020204" pitchFamily="34" charset="0"/>
              </a:rPr>
              <a:t> FAMILIAR</a:t>
            </a:r>
            <a:endParaRPr lang="pt-BR" sz="3200" b="1" i="1" dirty="0">
              <a:latin typeface="Century Gothic" panose="020B0502020202020204" pitchFamily="34" charset="0"/>
            </a:endParaRP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142B24C3-D2DA-4AFC-826B-C18F6BFE54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7385915"/>
            <a:ext cx="387350" cy="330200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E5610155-D43E-439B-AEBA-473630827305}"/>
              </a:ext>
            </a:extLst>
          </p:cNvPr>
          <p:cNvSpPr txBox="1"/>
          <p:nvPr/>
        </p:nvSpPr>
        <p:spPr>
          <a:xfrm>
            <a:off x="10632453" y="7258627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PARECER</a:t>
            </a:r>
            <a:r>
              <a:rPr lang="pt-BR" sz="3200" i="1" dirty="0">
                <a:latin typeface="Century Gothic" panose="020B0502020202020204" pitchFamily="34" charset="0"/>
              </a:rPr>
              <a:t> SOCIAL</a:t>
            </a:r>
            <a:endParaRPr lang="pt-BR" sz="3200" b="1" i="1" dirty="0">
              <a:latin typeface="Century Gothic" panose="020B0502020202020204" pitchFamily="34" charset="0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1A72B507-BACD-4263-BCFE-168F67AE0B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015891" y="8297475"/>
            <a:ext cx="387350" cy="330200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06339725-5BA3-4AF3-B295-D9ECB4E2DCEA}"/>
              </a:ext>
            </a:extLst>
          </p:cNvPr>
          <p:cNvSpPr txBox="1"/>
          <p:nvPr/>
        </p:nvSpPr>
        <p:spPr>
          <a:xfrm>
            <a:off x="10632453" y="8170187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ARQUIVO</a:t>
            </a:r>
            <a:r>
              <a:rPr lang="pt-BR" sz="3200" i="1" dirty="0">
                <a:latin typeface="Century Gothic" panose="020B0502020202020204" pitchFamily="34" charset="0"/>
              </a:rPr>
              <a:t> / DADOS </a:t>
            </a:r>
            <a:endParaRPr lang="pt-BR" sz="3200" b="1" i="1" dirty="0">
              <a:latin typeface="Century Gothic" panose="020B0502020202020204" pitchFamily="34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08F0761-6309-4E75-A8D0-5CE8B7F3CEDA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2E3B327-7B7D-42BA-AB5F-9F89E73A4BD7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184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85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105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3" grpId="0"/>
      <p:bldP spid="23" grpId="1"/>
      <p:bldP spid="16" grpId="0" animBg="1"/>
      <p:bldP spid="16" grpId="1" animBg="1"/>
      <p:bldP spid="24" grpId="0"/>
      <p:bldP spid="24" grpId="1"/>
      <p:bldP spid="26" grpId="0"/>
      <p:bldP spid="26" grpId="1"/>
      <p:bldP spid="28" grpId="0"/>
      <p:bldP spid="28" grpId="1"/>
      <p:bldP spid="30" grpId="0"/>
      <p:bldP spid="30" grpId="1"/>
      <p:bldP spid="32" grpId="0"/>
      <p:bldP spid="32" grpId="1"/>
      <p:bldP spid="34" grpId="0" animBg="1"/>
      <p:bldP spid="34" grpId="1" animBg="1"/>
      <p:bldP spid="35" grpId="0" animBg="1"/>
      <p:bldP spid="3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5"/>
          <a:stretch/>
        </p:blipFill>
        <p:spPr>
          <a:xfrm>
            <a:off x="8817928" y="0"/>
            <a:ext cx="8741410" cy="987583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494356" y="8832750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89978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88359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922471" y="2115405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703315" y="1206395"/>
            <a:ext cx="5500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PLANO DE </a:t>
            </a:r>
            <a:r>
              <a:rPr lang="pt-BR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021361" y="1972918"/>
            <a:ext cx="387350" cy="3302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7D66738-CCDA-4D0F-B604-DD67C043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04320" y="2911867"/>
            <a:ext cx="387350" cy="3302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EB04DBD-41E6-444F-AE7C-D983CBF23395}"/>
              </a:ext>
            </a:extLst>
          </p:cNvPr>
          <p:cNvSpPr txBox="1"/>
          <p:nvPr/>
        </p:nvSpPr>
        <p:spPr>
          <a:xfrm>
            <a:off x="1286114" y="2769379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RECADASTRAMENTO </a:t>
            </a:r>
            <a:r>
              <a:rPr lang="pt-BR" sz="3200" i="1" dirty="0">
                <a:latin typeface="Century Gothic" panose="020B0502020202020204" pitchFamily="34" charset="0"/>
              </a:rPr>
              <a:t>ANUAL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F26C21E-4061-40B5-8E3A-F9ED81EE6D4A}"/>
              </a:ext>
            </a:extLst>
          </p:cNvPr>
          <p:cNvSpPr txBox="1"/>
          <p:nvPr/>
        </p:nvSpPr>
        <p:spPr>
          <a:xfrm>
            <a:off x="10134871" y="8548046"/>
            <a:ext cx="7355446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AÇÕES PROGRAMADAS</a:t>
            </a:r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F11C7F3B-9EF0-4A9F-9A00-5017F72525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04320" y="3996137"/>
            <a:ext cx="387350" cy="33020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4288CF3C-FC24-4E38-B40F-4C9EBD35C0D7}"/>
              </a:ext>
            </a:extLst>
          </p:cNvPr>
          <p:cNvSpPr txBox="1"/>
          <p:nvPr/>
        </p:nvSpPr>
        <p:spPr>
          <a:xfrm>
            <a:off x="1286114" y="3821692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BOLSA FAMÍLIA </a:t>
            </a:r>
            <a:r>
              <a:rPr lang="pt-BR" sz="3200" i="1" dirty="0">
                <a:latin typeface="Century Gothic" panose="020B0502020202020204" pitchFamily="34" charset="0"/>
              </a:rPr>
              <a:t>INTINERANTE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B20F9734-4C7E-4579-A194-22A3402DC3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0425" y="5065206"/>
            <a:ext cx="387350" cy="330200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4DF6422F-2BBE-4650-8CD8-23697DA544B5}"/>
              </a:ext>
            </a:extLst>
          </p:cNvPr>
          <p:cNvSpPr txBox="1"/>
          <p:nvPr/>
        </p:nvSpPr>
        <p:spPr>
          <a:xfrm>
            <a:off x="1286114" y="4937919"/>
            <a:ext cx="64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DIA ‘D’ </a:t>
            </a:r>
            <a:r>
              <a:rPr lang="pt-BR" sz="3200" i="1" dirty="0">
                <a:latin typeface="Century Gothic" panose="020B0502020202020204" pitchFamily="34" charset="0"/>
              </a:rPr>
              <a:t>DO BOLSA FAMÍLIA</a:t>
            </a:r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EF2D9DB9-4F20-410F-A580-5EF8583261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83938" y="6269881"/>
            <a:ext cx="387350" cy="330200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E5BA08E0-1E40-4AA0-8E41-C239F1F977B7}"/>
              </a:ext>
            </a:extLst>
          </p:cNvPr>
          <p:cNvSpPr txBox="1"/>
          <p:nvPr/>
        </p:nvSpPr>
        <p:spPr>
          <a:xfrm>
            <a:off x="1257775" y="6025562"/>
            <a:ext cx="6442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Century Gothic" panose="020B0502020202020204" pitchFamily="34" charset="0"/>
              </a:rPr>
              <a:t>ACOMPANHAMENTO DAS LISTAS DE </a:t>
            </a:r>
            <a:r>
              <a:rPr lang="pt-BR" sz="3200" b="1" i="1" dirty="0">
                <a:latin typeface="Century Gothic" panose="020B0502020202020204" pitchFamily="34" charset="0"/>
              </a:rPr>
              <a:t>AVERIGUAÇÃO E FOCALIZAÇÃO</a:t>
            </a:r>
            <a:endParaRPr lang="pt-BR" sz="3200" i="1" dirty="0">
              <a:latin typeface="Century Gothic" panose="020B0502020202020204" pitchFamily="34" charset="0"/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EDD28A6D-2236-4532-A713-9F1ED2A776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04320" y="7951871"/>
            <a:ext cx="387350" cy="330200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C59ABED7-A82C-4C89-834D-DA4F708666CC}"/>
              </a:ext>
            </a:extLst>
          </p:cNvPr>
          <p:cNvSpPr txBox="1"/>
          <p:nvPr/>
        </p:nvSpPr>
        <p:spPr>
          <a:xfrm>
            <a:off x="1286114" y="7809383"/>
            <a:ext cx="64426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latin typeface="Century Gothic" panose="020B0502020202020204" pitchFamily="34" charset="0"/>
              </a:rPr>
              <a:t>VISITA</a:t>
            </a:r>
            <a:r>
              <a:rPr lang="pt-BR" sz="3200" i="1" dirty="0">
                <a:latin typeface="Century Gothic" panose="020B0502020202020204" pitchFamily="34" charset="0"/>
              </a:rPr>
              <a:t> DOMICILIAR E </a:t>
            </a:r>
            <a:r>
              <a:rPr lang="pt-BR" sz="3200" b="1" i="1" dirty="0">
                <a:latin typeface="Century Gothic" panose="020B0502020202020204" pitchFamily="34" charset="0"/>
              </a:rPr>
              <a:t>PARECER</a:t>
            </a:r>
            <a:r>
              <a:rPr lang="pt-BR" sz="3200" i="1" dirty="0">
                <a:latin typeface="Century Gothic" panose="020B0502020202020204" pitchFamily="34" charset="0"/>
              </a:rPr>
              <a:t> SOCIAL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10CECEF-E5BE-4A07-AF36-2DB5FB1F43D1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D240B0-952C-4FB7-9C62-A86AF96B9507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0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3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2043 -1.17666E-6 L -6.14773E-8 -1.17666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85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90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3" grpId="0"/>
      <p:bldP spid="23" grpId="1"/>
      <p:bldP spid="16" grpId="0" animBg="1"/>
      <p:bldP spid="16" grpId="1" animBg="1"/>
      <p:bldP spid="35" grpId="0"/>
      <p:bldP spid="35" grpId="1"/>
      <p:bldP spid="37" grpId="0"/>
      <p:bldP spid="37" grpId="1"/>
      <p:bldP spid="39" grpId="0"/>
      <p:bldP spid="39" grpId="1"/>
      <p:bldP spid="41" grpId="0"/>
      <p:bldP spid="41" grpId="1"/>
      <p:bldP spid="22" grpId="0" animBg="1"/>
      <p:bldP spid="22" grpId="1" animBg="1"/>
      <p:bldP spid="24" grpId="0" animBg="1"/>
      <p:bldP spid="2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to 19"/>
          <p:cNvCxnSpPr/>
          <p:nvPr/>
        </p:nvCxnSpPr>
        <p:spPr>
          <a:xfrm>
            <a:off x="6477794" y="9238482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79669" y="9076557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245149" y="1928485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410930" y="775847"/>
            <a:ext cx="1866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DIA 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344039" y="1785998"/>
            <a:ext cx="387350" cy="3302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760BBB5E-B428-4428-81E7-55E1758B0583}"/>
              </a:ext>
            </a:extLst>
          </p:cNvPr>
          <p:cNvSpPr txBox="1"/>
          <p:nvPr/>
        </p:nvSpPr>
        <p:spPr>
          <a:xfrm>
            <a:off x="1768441" y="2368436"/>
            <a:ext cx="5087334" cy="310514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D2C8FF5-0189-4D79-9E34-311BA588368F}"/>
              </a:ext>
            </a:extLst>
          </p:cNvPr>
          <p:cNvSpPr txBox="1"/>
          <p:nvPr/>
        </p:nvSpPr>
        <p:spPr>
          <a:xfrm>
            <a:off x="8973344" y="2504470"/>
            <a:ext cx="5087334" cy="310514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3C8A7F6-96D4-4AD5-B241-B8A3D7C5668B}"/>
              </a:ext>
            </a:extLst>
          </p:cNvPr>
          <p:cNvSpPr txBox="1"/>
          <p:nvPr/>
        </p:nvSpPr>
        <p:spPr>
          <a:xfrm>
            <a:off x="2728640" y="5725819"/>
            <a:ext cx="5087334" cy="310514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49119CE-46B5-4ACD-9AEE-7E0FE1F6FC94}"/>
              </a:ext>
            </a:extLst>
          </p:cNvPr>
          <p:cNvSpPr txBox="1"/>
          <p:nvPr/>
        </p:nvSpPr>
        <p:spPr>
          <a:xfrm>
            <a:off x="10008059" y="5817314"/>
            <a:ext cx="5087334" cy="310514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B00C5CD3-EE31-49ED-8586-A7AAC9EF67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63417" y="3590808"/>
            <a:ext cx="387350" cy="3302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67BF980-3A2A-4BC7-966A-A30D2F5A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198645" y="3921008"/>
            <a:ext cx="387350" cy="3302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16E4FF5A-1090-492B-B95D-1BAD0CE0C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076595" y="7247632"/>
            <a:ext cx="387350" cy="3302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55AFE5B4-2EA0-4D07-9F01-FBEB7E60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9427161" y="7434857"/>
            <a:ext cx="387350" cy="3302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28F0B19-11A5-47A1-AAEB-43A45008A94F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75A7679-9D36-42DE-B807-61BF2CD4370E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859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2262E-6 6.04404E-7 L -0.02531 6.04404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4 3.33708E-6 L -1.97451E-6 3.33708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4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0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16" grpId="0" animBg="1"/>
      <p:bldP spid="16" grpId="1" animBg="1"/>
      <p:bldP spid="18" grpId="0" animBg="1"/>
      <p:bldP spid="1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1" r="16625"/>
          <a:stretch/>
        </p:blipFill>
        <p:spPr>
          <a:xfrm>
            <a:off x="14310" y="0"/>
            <a:ext cx="9502381" cy="987583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4304655" y="2146510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9942582" y="1240262"/>
            <a:ext cx="7831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SERVIÇOS E PROGRAMAS</a:t>
            </a:r>
            <a:endParaRPr lang="pt-BR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5463769" y="2019614"/>
            <a:ext cx="387350" cy="3302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F26C21E-4061-40B5-8E3A-F9ED81EE6D4A}"/>
              </a:ext>
            </a:extLst>
          </p:cNvPr>
          <p:cNvSpPr txBox="1"/>
          <p:nvPr/>
        </p:nvSpPr>
        <p:spPr>
          <a:xfrm>
            <a:off x="10025218" y="2410722"/>
            <a:ext cx="1808106" cy="179131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F77225B-8FAA-427F-ABAF-3E817E1B7E01}"/>
              </a:ext>
            </a:extLst>
          </p:cNvPr>
          <p:cNvSpPr txBox="1"/>
          <p:nvPr/>
        </p:nvSpPr>
        <p:spPr>
          <a:xfrm>
            <a:off x="12565759" y="2663027"/>
            <a:ext cx="1946528" cy="118589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D634302-E9FB-42E0-B878-CF2F46778D1D}"/>
              </a:ext>
            </a:extLst>
          </p:cNvPr>
          <p:cNvSpPr txBox="1"/>
          <p:nvPr/>
        </p:nvSpPr>
        <p:spPr>
          <a:xfrm>
            <a:off x="15297149" y="2678308"/>
            <a:ext cx="1592637" cy="1200291"/>
          </a:xfrm>
          <a:prstGeom prst="rect">
            <a:avLst/>
          </a:prstGeom>
          <a:blipFill dpi="0" rotWithShape="1">
            <a:blip r:embed="rId7"/>
            <a:srcRect/>
            <a:stretch>
              <a:fillRect l="-20304" t="-38311" r="-13377" b="-37397"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984BB59-7C3B-4B54-AB1C-33DE70837A49}"/>
              </a:ext>
            </a:extLst>
          </p:cNvPr>
          <p:cNvSpPr txBox="1"/>
          <p:nvPr/>
        </p:nvSpPr>
        <p:spPr>
          <a:xfrm>
            <a:off x="10025218" y="4632076"/>
            <a:ext cx="1808106" cy="179131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22E76C3-F76C-4176-91F1-E9099821F9EA}"/>
              </a:ext>
            </a:extLst>
          </p:cNvPr>
          <p:cNvSpPr txBox="1"/>
          <p:nvPr/>
        </p:nvSpPr>
        <p:spPr>
          <a:xfrm>
            <a:off x="12634970" y="4646706"/>
            <a:ext cx="1808106" cy="179131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10B58E5-BFBB-4C93-BE11-3C78C8669ADE}"/>
              </a:ext>
            </a:extLst>
          </p:cNvPr>
          <p:cNvSpPr txBox="1"/>
          <p:nvPr/>
        </p:nvSpPr>
        <p:spPr>
          <a:xfrm>
            <a:off x="15189414" y="4661753"/>
            <a:ext cx="1808106" cy="179131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31E07F2-0528-46BF-AA42-B4B621B9B9BC}"/>
              </a:ext>
            </a:extLst>
          </p:cNvPr>
          <p:cNvSpPr txBox="1"/>
          <p:nvPr/>
        </p:nvSpPr>
        <p:spPr>
          <a:xfrm>
            <a:off x="14043013" y="6974678"/>
            <a:ext cx="1808106" cy="179131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6062494-932C-4200-A028-C779C0DB4658}"/>
              </a:ext>
            </a:extLst>
          </p:cNvPr>
          <p:cNvSpPr txBox="1"/>
          <p:nvPr/>
        </p:nvSpPr>
        <p:spPr>
          <a:xfrm>
            <a:off x="11095489" y="6736030"/>
            <a:ext cx="2443534" cy="2298289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15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35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5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55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60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65" dur="5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70" dur="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75" dur="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80" dur="5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 animBg="1"/>
      <p:bldP spid="16" grpId="1" animBg="1"/>
      <p:bldP spid="29" grpId="0" animBg="1"/>
      <p:bldP spid="29" grpId="1" animBg="1"/>
      <p:bldP spid="30" grpId="0" animBg="1"/>
      <p:bldP spid="30" grpId="1" animBg="1"/>
      <p:bldP spid="22" grpId="0" animBg="1"/>
      <p:bldP spid="22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B33450-B4D7-4744-BB58-E72E58927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" t="3877" r="2503" b="16343"/>
          <a:stretch/>
        </p:blipFill>
        <p:spPr>
          <a:xfrm>
            <a:off x="754615" y="1194593"/>
            <a:ext cx="8935972" cy="748664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11366566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3668441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4304655" y="2146510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1161782" y="1357662"/>
            <a:ext cx="7831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FAMILIA </a:t>
            </a:r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BPC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5463769" y="2019614"/>
            <a:ext cx="387350" cy="3302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D634302-E9FB-42E0-B878-CF2F46778D1D}"/>
              </a:ext>
            </a:extLst>
          </p:cNvPr>
          <p:cNvSpPr txBox="1"/>
          <p:nvPr/>
        </p:nvSpPr>
        <p:spPr>
          <a:xfrm>
            <a:off x="10001791" y="2675063"/>
            <a:ext cx="6500646" cy="2691347"/>
          </a:xfrm>
          <a:prstGeom prst="rect">
            <a:avLst/>
          </a:prstGeom>
          <a:blipFill dpi="0" rotWithShape="1">
            <a:blip r:embed="rId5"/>
            <a:srcRect/>
            <a:stretch>
              <a:fillRect l="-20304" t="-38311" r="-13377" b="-37397"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40EA30-9463-4865-8332-E72C5C509061}"/>
              </a:ext>
            </a:extLst>
          </p:cNvPr>
          <p:cNvSpPr txBox="1"/>
          <p:nvPr/>
        </p:nvSpPr>
        <p:spPr>
          <a:xfrm>
            <a:off x="10001791" y="5765023"/>
            <a:ext cx="6500646" cy="2691347"/>
          </a:xfrm>
          <a:prstGeom prst="rect">
            <a:avLst/>
          </a:prstGeom>
          <a:blipFill dpi="0" rotWithShape="1">
            <a:blip r:embed="rId6"/>
            <a:srcRect/>
            <a:stretch>
              <a:fillRect l="-20304" t="-38311" r="-13377" b="-37397"/>
            </a:stretch>
          </a:blipFill>
        </p:spPr>
        <p:txBody>
          <a:bodyPr wrap="square" rtlCol="0">
            <a:spAutoFit/>
          </a:bodyPr>
          <a:lstStyle/>
          <a:p>
            <a:endParaRPr lang="pt-BR" sz="4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91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94331E-7 4.93168E-6 L -0.02531 4.93168E-6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23" grpId="0" animBg="1"/>
      <p:bldP spid="2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6463998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65873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639242" y="2004377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015545" y="1190094"/>
            <a:ext cx="13745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SERVIÇOS </a:t>
            </a:r>
            <a:r>
              <a:rPr lang="pt-BR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PARA O PÚBLICO DO </a:t>
            </a:r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CADASTRO ÚNICO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798356" y="1877481"/>
            <a:ext cx="387350" cy="3302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24E18A9-B2F6-4497-AB82-0D65407AE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712" y="2895068"/>
            <a:ext cx="3813682" cy="5686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940C376-D98B-4A0A-823A-74329ABD1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07" y="2948972"/>
            <a:ext cx="3813682" cy="5579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26777CE-C665-435D-AC36-67A7C706A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6702" y="2914971"/>
            <a:ext cx="3813682" cy="5641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931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9" grpId="0" animBg="1"/>
      <p:bldP spid="29" grpId="1" animBg="1"/>
      <p:bldP spid="30" grpId="0" animBg="1"/>
      <p:bldP spid="3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6463998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65873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639242" y="2004377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-1591467" y="1150705"/>
            <a:ext cx="13745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TÍTULO DE CIDADÃO EXEMPLAR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798356" y="1877481"/>
            <a:ext cx="387350" cy="3302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940C376-D98B-4A0A-823A-74329ABD1F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2" b="26788"/>
          <a:stretch/>
        </p:blipFill>
        <p:spPr>
          <a:xfrm>
            <a:off x="4251009" y="2518624"/>
            <a:ext cx="9057319" cy="6453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656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5267E-6 2.92397E-6 L -0.02532 2.9239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9" grpId="0" animBg="1"/>
      <p:bldP spid="29" grpId="1" animBg="1"/>
      <p:bldP spid="30" grpId="0" animBg="1"/>
      <p:bldP spid="3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6463998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65873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639242" y="2004377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-832710" y="1169595"/>
            <a:ext cx="18537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FLUXOGRAMA </a:t>
            </a:r>
            <a:r>
              <a:rPr lang="pt-BR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PARA NOVOS CADASTROS / TRANFERÊNCIAS / INCLUSÕES / EXCLUSÕES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798356" y="1877481"/>
            <a:ext cx="387350" cy="3302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F0D4086-9B22-4DAB-86E2-8BEA16F1C38B}"/>
              </a:ext>
            </a:extLst>
          </p:cNvPr>
          <p:cNvSpPr/>
          <p:nvPr/>
        </p:nvSpPr>
        <p:spPr>
          <a:xfrm>
            <a:off x="1738287" y="2705605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02A553-A402-47A4-A48D-866F0A2CA033}"/>
              </a:ext>
            </a:extLst>
          </p:cNvPr>
          <p:cNvSpPr/>
          <p:nvPr/>
        </p:nvSpPr>
        <p:spPr>
          <a:xfrm>
            <a:off x="1115033" y="2937465"/>
            <a:ext cx="41413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FAMILIA BUSCA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O CADÚNICO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703AE8D3-C185-45DD-9FF3-50C7C2E71162}"/>
              </a:ext>
            </a:extLst>
          </p:cNvPr>
          <p:cNvCxnSpPr>
            <a:cxnSpLocks/>
          </p:cNvCxnSpPr>
          <p:nvPr/>
        </p:nvCxnSpPr>
        <p:spPr>
          <a:xfrm>
            <a:off x="4822657" y="3440828"/>
            <a:ext cx="193219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28AF8DD4-44B6-4ED5-AEEB-4969D0087D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5981771" y="3313932"/>
            <a:ext cx="387350" cy="3302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CD8357E7-111F-42E6-B2E0-F065A0DAC933}"/>
              </a:ext>
            </a:extLst>
          </p:cNvPr>
          <p:cNvSpPr/>
          <p:nvPr/>
        </p:nvSpPr>
        <p:spPr>
          <a:xfrm>
            <a:off x="7087252" y="2703838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00D6FB8-016E-419F-B5AF-3B81F57E3FB9}"/>
              </a:ext>
            </a:extLst>
          </p:cNvPr>
          <p:cNvSpPr/>
          <p:nvPr/>
        </p:nvSpPr>
        <p:spPr>
          <a:xfrm>
            <a:off x="6463998" y="2935698"/>
            <a:ext cx="41413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ENCAMINHADA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PARA O CRAS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FC690D4-E190-45E4-977D-55E6DDC2CD32}"/>
              </a:ext>
            </a:extLst>
          </p:cNvPr>
          <p:cNvSpPr/>
          <p:nvPr/>
        </p:nvSpPr>
        <p:spPr>
          <a:xfrm>
            <a:off x="12219776" y="2703838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00A494C-FC3A-4EA5-826E-E9D6FF94EC14}"/>
              </a:ext>
            </a:extLst>
          </p:cNvPr>
          <p:cNvSpPr/>
          <p:nvPr/>
        </p:nvSpPr>
        <p:spPr>
          <a:xfrm>
            <a:off x="11596522" y="2935698"/>
            <a:ext cx="41413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ENTREVISTA /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VISITA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858DDDA-F2C6-4B3D-82A0-DB5289520196}"/>
              </a:ext>
            </a:extLst>
          </p:cNvPr>
          <p:cNvSpPr/>
          <p:nvPr/>
        </p:nvSpPr>
        <p:spPr>
          <a:xfrm>
            <a:off x="12219776" y="5622514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6E81E2-6B6F-4A69-9FA7-EA36AD3638E8}"/>
              </a:ext>
            </a:extLst>
          </p:cNvPr>
          <p:cNvSpPr/>
          <p:nvPr/>
        </p:nvSpPr>
        <p:spPr>
          <a:xfrm>
            <a:off x="11596521" y="5796008"/>
            <a:ext cx="41413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INSERIDA NO ACOMPANHAMENTO 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FAMILIAR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496AFFA-BC1A-4331-8C16-677A42541A01}"/>
              </a:ext>
            </a:extLst>
          </p:cNvPr>
          <p:cNvSpPr/>
          <p:nvPr/>
        </p:nvSpPr>
        <p:spPr>
          <a:xfrm>
            <a:off x="7129496" y="5625704"/>
            <a:ext cx="2894838" cy="1389059"/>
          </a:xfrm>
          <a:prstGeom prst="rect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0AF2FC49-925A-42C3-ADA1-19BCC3ED7F82}"/>
              </a:ext>
            </a:extLst>
          </p:cNvPr>
          <p:cNvSpPr/>
          <p:nvPr/>
        </p:nvSpPr>
        <p:spPr>
          <a:xfrm>
            <a:off x="6488113" y="5656244"/>
            <a:ext cx="414134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DADOS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INSERIDOS NO CADÚNICO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05680788-E9E5-4CDF-9791-2F335112CB0F}"/>
              </a:ext>
            </a:extLst>
          </p:cNvPr>
          <p:cNvCxnSpPr>
            <a:cxnSpLocks/>
          </p:cNvCxnSpPr>
          <p:nvPr/>
        </p:nvCxnSpPr>
        <p:spPr>
          <a:xfrm>
            <a:off x="10100041" y="3301014"/>
            <a:ext cx="193219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74916504-B5AD-4A99-AA2B-0680BB06B8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1259155" y="3174118"/>
            <a:ext cx="387350" cy="330200"/>
          </a:xfrm>
          <a:prstGeom prst="rect">
            <a:avLst/>
          </a:prstGeom>
        </p:spPr>
      </p:pic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A609128A-A8D5-4A5A-A61E-21B899200943}"/>
              </a:ext>
            </a:extLst>
          </p:cNvPr>
          <p:cNvCxnSpPr>
            <a:cxnSpLocks/>
          </p:cNvCxnSpPr>
          <p:nvPr/>
        </p:nvCxnSpPr>
        <p:spPr>
          <a:xfrm>
            <a:off x="13703825" y="4273226"/>
            <a:ext cx="0" cy="11992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m 34">
            <a:extLst>
              <a:ext uri="{FF2B5EF4-FFF2-40B4-BE49-F238E27FC236}">
                <a16:creationId xmlns:a16="http://schemas.microsoft.com/office/drawing/2014/main" id="{E187671D-EE84-4EAE-9E7D-E90CE6A499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 rot="5400000">
            <a:off x="13529958" y="4947829"/>
            <a:ext cx="387350" cy="330200"/>
          </a:xfrm>
          <a:prstGeom prst="rect">
            <a:avLst/>
          </a:prstGeom>
        </p:spPr>
      </p:pic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7E86F32C-6EFA-4E03-9FA0-524B1431835E}"/>
              </a:ext>
            </a:extLst>
          </p:cNvPr>
          <p:cNvCxnSpPr>
            <a:cxnSpLocks/>
          </p:cNvCxnSpPr>
          <p:nvPr/>
        </p:nvCxnSpPr>
        <p:spPr>
          <a:xfrm rot="10800000">
            <a:off x="10092810" y="6191634"/>
            <a:ext cx="193219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D0747E8C-4C44-429C-946F-D730760E9F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 rot="10800000">
            <a:off x="10361639" y="6026534"/>
            <a:ext cx="387350" cy="330200"/>
          </a:xfrm>
          <a:prstGeom prst="rect">
            <a:avLst/>
          </a:prstGeom>
        </p:spPr>
      </p:pic>
      <p:sp>
        <p:nvSpPr>
          <p:cNvPr id="38" name="Retângulo 37">
            <a:extLst>
              <a:ext uri="{FF2B5EF4-FFF2-40B4-BE49-F238E27FC236}">
                <a16:creationId xmlns:a16="http://schemas.microsoft.com/office/drawing/2014/main" id="{6285E3E7-5E83-4234-A38C-73759BFAB82B}"/>
              </a:ext>
            </a:extLst>
          </p:cNvPr>
          <p:cNvSpPr/>
          <p:nvPr/>
        </p:nvSpPr>
        <p:spPr>
          <a:xfrm>
            <a:off x="1176322" y="5847516"/>
            <a:ext cx="49911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CARTILHA / FORMULÁRIOS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PARECER SOCIAL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TERMO DE RENDA E COMPOSIÇÃO FAMILIAR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TERMO DE EXCLUSÃO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TERMO DE TRANFERÊNCIA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TERMO DE SEPARAÇÃO DE CONJUGE</a:t>
            </a:r>
          </a:p>
          <a:p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DOCUMENTOS PESSOAS E COMPROVANTE DE RESIDÊNCIA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288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8321E-6 3.97364E-6 L -0.02532 3.97364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802E-6 3.11204E-6 L 1.66802E-6 0.05449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7576E-6 1.7023E-6 L 2.07576E-6 -0.05305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92686E-6 L 3.89567E-6 -4.92686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00434E-6 3.8579E-6 L -2.00434E-6 0.05449 " pathEditMode="relative" rAng="0" ptsTypes="AA">
                                      <p:cBhvr>
                                        <p:cTn id="63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00434E-6 2.44816E-6 L -2.00434E-6 -0.05305 " pathEditMode="relative" rAng="0" ptsTypes="AA">
                                      <p:cBhvr>
                                        <p:cTn id="68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4211E-7 3.8579E-6 L -2.24211E-7 0.05449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4211E-7 2.44816E-6 L -2.24211E-7 -0.05305 " pathEditMode="relative" rAng="0" ptsTypes="AA">
                                      <p:cBhvr>
                                        <p:cTn id="78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4211E-7 2.2199E-6 L -2.24211E-7 0.05449 " pathEditMode="relative" rAng="0" ptsTypes="AA">
                                      <p:cBhvr>
                                        <p:cTn id="83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4211E-7 3.48979E-6 L -2.24211E-7 -0.05305 " pathEditMode="relative" rAng="0" ptsTypes="AA">
                                      <p:cBhvr>
                                        <p:cTn id="88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1329E-6 7.28179E-7 L -3.01329E-6 0.05449 " pathEditMode="relative" rAng="0" ptsTypes="AA">
                                      <p:cBhvr>
                                        <p:cTn id="93" dur="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7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87958E-6 2.60569E-6 L 1.87958E-6 -0.05305 " pathEditMode="relative" rAng="0" ptsTypes="AA">
                                      <p:cBhvr>
                                        <p:cTn id="98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4 1.45475E-6 L -1.42844E-6 1.45475E-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4 -2.41762E-6 L -4.90281E-6 -2.41762E-6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4 1.1429E-6 L -1.05596E-6 1.1429E-6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10008E-6 -3.72287E-6 L -3.10008E-6 -0.05304 " pathEditMode="relative" rAng="0" ptsTypes="AA">
                                      <p:cBhvr>
                                        <p:cTn id="127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9" grpId="0" animBg="1"/>
      <p:bldP spid="29" grpId="1" animBg="1"/>
      <p:bldP spid="30" grpId="0" animBg="1"/>
      <p:bldP spid="30" grpId="1" animBg="1"/>
      <p:bldP spid="12" grpId="0" animBg="1"/>
      <p:bldP spid="12" grpId="1" animBg="1"/>
      <p:bldP spid="13" grpId="0"/>
      <p:bldP spid="13" grpId="1"/>
      <p:bldP spid="22" grpId="0" animBg="1"/>
      <p:bldP spid="22" grpId="1" animBg="1"/>
      <p:bldP spid="23" grpId="0"/>
      <p:bldP spid="23" grpId="1"/>
      <p:bldP spid="24" grpId="0" animBg="1"/>
      <p:bldP spid="24" grpId="1" animBg="1"/>
      <p:bldP spid="25" grpId="0"/>
      <p:bldP spid="25" grpId="1"/>
      <p:bldP spid="26" grpId="0" animBg="1"/>
      <p:bldP spid="26" grpId="1" animBg="1"/>
      <p:bldP spid="27" grpId="0"/>
      <p:bldP spid="27" grpId="1"/>
      <p:bldP spid="28" grpId="0" animBg="1"/>
      <p:bldP spid="28" grpId="1" animBg="1"/>
      <p:bldP spid="31" grpId="0"/>
      <p:bldP spid="31" grpId="1"/>
      <p:bldP spid="38" grpId="0"/>
      <p:bldP spid="3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42908" y="8579178"/>
            <a:ext cx="387350" cy="33020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>
            <a:off x="6463998" y="9302650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65873" y="9140725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639242" y="2004377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1519123" y="1250218"/>
            <a:ext cx="13745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INFORMATIVOS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798356" y="1877481"/>
            <a:ext cx="387350" cy="3302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41A188-10FB-4581-9F2B-1ABD4EF047B4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B54C090-F54C-4985-A28E-CB4E265EBE61}"/>
              </a:ext>
            </a:extLst>
          </p:cNvPr>
          <p:cNvSpPr txBox="1"/>
          <p:nvPr/>
        </p:nvSpPr>
        <p:spPr>
          <a:xfrm>
            <a:off x="-22333" y="-21294"/>
            <a:ext cx="1758167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24E18A9-B2F6-4497-AB82-0D65407AEB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90" y="2777161"/>
            <a:ext cx="3813682" cy="3773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2A24BFE-7586-4D1C-90D3-ECE0857715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39" y="4912742"/>
            <a:ext cx="3786464" cy="3773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9341DC4-2A81-48B6-963F-3FD8A8DFE1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870" y="2777161"/>
            <a:ext cx="3813682" cy="3756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75871F1-2908-4C18-8F48-4F787322E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719" y="4912742"/>
            <a:ext cx="3813681" cy="3773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92619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043 1.04003E-6 L -6.14773E-8 1.0400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9216E-6 -3.3194E-6 L -0.02532 -3.3194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9" grpId="0" animBg="1"/>
      <p:bldP spid="29" grpId="1" animBg="1"/>
      <p:bldP spid="30" grpId="0" animBg="1"/>
      <p:bldP spid="3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to 19"/>
          <p:cNvCxnSpPr/>
          <p:nvPr/>
        </p:nvCxnSpPr>
        <p:spPr>
          <a:xfrm>
            <a:off x="6477794" y="9238482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779669" y="9076557"/>
            <a:ext cx="387350" cy="33020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461E113-B63A-4047-A5F3-0B21BA558946}"/>
              </a:ext>
            </a:extLst>
          </p:cNvPr>
          <p:cNvCxnSpPr>
            <a:cxnSpLocks/>
          </p:cNvCxnSpPr>
          <p:nvPr/>
        </p:nvCxnSpPr>
        <p:spPr>
          <a:xfrm>
            <a:off x="1063417" y="2168369"/>
            <a:ext cx="25851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4B4E3E-5FFA-4EAD-963D-8C899C84420C}"/>
              </a:ext>
            </a:extLst>
          </p:cNvPr>
          <p:cNvSpPr txBox="1"/>
          <p:nvPr/>
        </p:nvSpPr>
        <p:spPr>
          <a:xfrm>
            <a:off x="876797" y="1271386"/>
            <a:ext cx="5065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GESTÃO DO 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IGD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7F35140-C81C-448A-A4D8-74AC0458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2162307" y="2025882"/>
            <a:ext cx="387350" cy="3302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B00C5CD3-EE31-49ED-8586-A7AAC9EF67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063417" y="3590808"/>
            <a:ext cx="387350" cy="3302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67BF980-3A2A-4BC7-966A-A30D2F5A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3519938" y="5108554"/>
            <a:ext cx="387350" cy="3302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16E4FF5A-1090-492B-B95D-1BAD0CE0C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6120679" y="6593645"/>
            <a:ext cx="387350" cy="3302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55AFE5B4-2EA0-4D07-9F01-FBEB7E60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8334452" y="8098741"/>
            <a:ext cx="387350" cy="3302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49C8B759-8A22-49C7-82DE-12D4BCE54E20}"/>
              </a:ext>
            </a:extLst>
          </p:cNvPr>
          <p:cNvSpPr txBox="1"/>
          <p:nvPr/>
        </p:nvSpPr>
        <p:spPr>
          <a:xfrm>
            <a:off x="1450767" y="3278370"/>
            <a:ext cx="6883616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CARRO / MOTO / VAN</a:t>
            </a:r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29E96C8-33F5-4CE0-AA2C-75E138C10B89}"/>
              </a:ext>
            </a:extLst>
          </p:cNvPr>
          <p:cNvSpPr txBox="1"/>
          <p:nvPr/>
        </p:nvSpPr>
        <p:spPr>
          <a:xfrm>
            <a:off x="3875898" y="4704404"/>
            <a:ext cx="7951216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MOBILIA / EQUIPAMENTOS</a:t>
            </a:r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2A1E5EF-DB77-4600-B7A7-A8400E143525}"/>
              </a:ext>
            </a:extLst>
          </p:cNvPr>
          <p:cNvSpPr txBox="1"/>
          <p:nvPr/>
        </p:nvSpPr>
        <p:spPr>
          <a:xfrm>
            <a:off x="6508029" y="6280073"/>
            <a:ext cx="5319085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BRINQUEDOTECA</a:t>
            </a:r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DBCEFD5-004F-40ED-9A8A-17A78F9B26E8}"/>
              </a:ext>
            </a:extLst>
          </p:cNvPr>
          <p:cNvSpPr txBox="1"/>
          <p:nvPr/>
        </p:nvSpPr>
        <p:spPr>
          <a:xfrm>
            <a:off x="8779669" y="7759277"/>
            <a:ext cx="4972836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SALA DE ESPERA</a:t>
            </a:r>
            <a:endParaRPr lang="pt-BR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28E4F22-B1B0-4324-963B-F68DBE1DD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6734" y="1113163"/>
            <a:ext cx="5125001" cy="2896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08BE66B-F60B-4221-9084-5CDE88C2687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41724" y="6889121"/>
            <a:ext cx="2349361" cy="2349361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CA1C86-F062-4BC5-B344-71B5D861EB5D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5CBF219-872D-49C0-94BD-8257D668FA7A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118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4.79613E-6 -4.7018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5 -4.70182E-6 L 5.41542E-7 -4.70182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613E-6 4.5266E-6 L -0.02531 4.5266E-6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7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/>
          <p:cNvCxnSpPr/>
          <p:nvPr/>
        </p:nvCxnSpPr>
        <p:spPr>
          <a:xfrm>
            <a:off x="10195326" y="8790399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9144715" y="7905041"/>
            <a:ext cx="7087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OBRIGADO </a:t>
            </a:r>
            <a:r>
              <a:rPr lang="pt-BR" sz="4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PELA ATENÇÃO!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12497201" y="8628474"/>
            <a:ext cx="387350" cy="330200"/>
          </a:xfrm>
          <a:prstGeom prst="rect">
            <a:avLst/>
          </a:prstGeom>
        </p:spPr>
      </p:pic>
      <p:cxnSp>
        <p:nvCxnSpPr>
          <p:cNvPr id="18" name="Conector reto 17"/>
          <p:cNvCxnSpPr/>
          <p:nvPr/>
        </p:nvCxnSpPr>
        <p:spPr>
          <a:xfrm>
            <a:off x="2531009" y="2995205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4890192" y="2830105"/>
            <a:ext cx="387350" cy="330200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1440419" y="3276932"/>
            <a:ext cx="77042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rgbClr val="002060"/>
                </a:solidFill>
              </a:rPr>
              <a:t>Aos trabalhadores e trabalhadoras  do SUAS, que tem o compromisso diário com a população atendida, na luta pela efetivação dos direitos sociais: “</a:t>
            </a:r>
            <a:r>
              <a:rPr lang="pt-BR" sz="4000" i="1" dirty="0">
                <a:solidFill>
                  <a:srgbClr val="002060"/>
                </a:solidFill>
              </a:rPr>
              <a:t>Que o saber e a vontade de fazer o bem continuem a enriquecer sua prática profissional</a:t>
            </a:r>
            <a:r>
              <a:rPr lang="pt-BR" sz="4000" dirty="0">
                <a:solidFill>
                  <a:srgbClr val="002060"/>
                </a:solidFill>
              </a:rPr>
              <a:t>”.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  <a:endParaRPr lang="pt-BR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Conector reto 16"/>
          <p:cNvCxnSpPr/>
          <p:nvPr/>
        </p:nvCxnSpPr>
        <p:spPr>
          <a:xfrm>
            <a:off x="2588317" y="7956689"/>
            <a:ext cx="4991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2" t="65195" r="24602" b="31462"/>
          <a:stretch/>
        </p:blipFill>
        <p:spPr>
          <a:xfrm>
            <a:off x="4890192" y="7794764"/>
            <a:ext cx="387350" cy="3302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9927100" y="1125071"/>
            <a:ext cx="5580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9927100" y="7066166"/>
            <a:ext cx="5580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 rot="5400000">
            <a:off x="8127100" y="2889071"/>
            <a:ext cx="3600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 rot="16200000">
            <a:off x="14175100" y="2457071"/>
            <a:ext cx="2592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 rot="5400000">
            <a:off x="9513100" y="6677291"/>
            <a:ext cx="828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 rot="16200000">
            <a:off x="14751100" y="6371291"/>
            <a:ext cx="1440000" cy="7200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97A3A64-1CE1-43E0-9BF1-855979E8A4BE}"/>
              </a:ext>
            </a:extLst>
          </p:cNvPr>
          <p:cNvSpPr txBox="1"/>
          <p:nvPr/>
        </p:nvSpPr>
        <p:spPr>
          <a:xfrm rot="5400000">
            <a:off x="-4575533" y="4553198"/>
            <a:ext cx="9875841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19A552C-D3E1-46B2-A669-A43D0ADFD606}"/>
              </a:ext>
            </a:extLst>
          </p:cNvPr>
          <p:cNvSpPr txBox="1"/>
          <p:nvPr/>
        </p:nvSpPr>
        <p:spPr>
          <a:xfrm>
            <a:off x="-22334" y="-21294"/>
            <a:ext cx="1779598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pt-BR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D8562C7-1644-4417-A048-BB1CBF7966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5326" y="1576745"/>
            <a:ext cx="4966592" cy="512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93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8525E-6 -4.31442E-6 L -0.02531 -4.31442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8534 -3.87398E-6 L -1.18525E-6 -3.87398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8535 2.56068E-6 L 4.42003E-6 2.56068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00624E-6 -3.21974E-6 L -0.02532 -3.21974E-6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8535 2.53978E-7 L 4.42003E-6 2.53978E-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7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16517E-6 -2.9095E-7 L -0.02532 -2.9095E-7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1" grpId="0"/>
      <p:bldP spid="21" grpId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4" grpId="0" animBg="1"/>
      <p:bldP spid="24" grpId="1" animBg="1"/>
      <p:bldP spid="25" grpId="0" animBg="1"/>
      <p:bldP spid="25" grpId="1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4904</TotalTime>
  <Words>582</Words>
  <Application>Microsoft Office PowerPoint</Application>
  <PresentationFormat>Personalizar</PresentationFormat>
  <Paragraphs>170</Paragraphs>
  <Slides>17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Century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>MonkeyBusiness</Manager>
  <Company>MonkeyBusiness</Company>
  <LinksUpToDate>false</LinksUpToDate>
  <SharedDoc>false</SharedDoc>
  <HyperlinkBase>www.monkeybusiness.com.br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MonkeyBusiness</dc:title>
  <dc:subject>Direção de Arte</dc:subject>
  <dc:creator>MonkeyBusiness</dc:creator>
  <cp:keywords/>
  <dc:description>www.monkeybusiness.com.br_x000d_contato@monkeybusiness.com.br_x000d_(55 11) 2729.9615 / 2615.6096</dc:description>
  <cp:lastModifiedBy>Carlos Guilherme</cp:lastModifiedBy>
  <cp:revision>292</cp:revision>
  <dcterms:created xsi:type="dcterms:W3CDTF">2011-08-24T22:15:08Z</dcterms:created>
  <dcterms:modified xsi:type="dcterms:W3CDTF">2022-12-05T23:28:39Z</dcterms:modified>
  <cp:category>Agência de Apresentações Profissionais</cp:category>
</cp:coreProperties>
</file>